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08" r:id="rId2"/>
  </p:sldMasterIdLst>
  <p:notesMasterIdLst>
    <p:notesMasterId r:id="rId26"/>
  </p:notesMasterIdLst>
  <p:handoutMasterIdLst>
    <p:handoutMasterId r:id="rId27"/>
  </p:handoutMasterIdLst>
  <p:sldIdLst>
    <p:sldId id="359" r:id="rId3"/>
    <p:sldId id="339" r:id="rId4"/>
    <p:sldId id="340" r:id="rId5"/>
    <p:sldId id="342" r:id="rId6"/>
    <p:sldId id="341" r:id="rId7"/>
    <p:sldId id="353" r:id="rId8"/>
    <p:sldId id="356" r:id="rId9"/>
    <p:sldId id="357" r:id="rId10"/>
    <p:sldId id="358" r:id="rId11"/>
    <p:sldId id="352" r:id="rId12"/>
    <p:sldId id="343" r:id="rId13"/>
    <p:sldId id="261" r:id="rId14"/>
    <p:sldId id="344" r:id="rId15"/>
    <p:sldId id="345" r:id="rId16"/>
    <p:sldId id="354" r:id="rId17"/>
    <p:sldId id="355" r:id="rId18"/>
    <p:sldId id="325" r:id="rId19"/>
    <p:sldId id="349" r:id="rId20"/>
    <p:sldId id="351" r:id="rId21"/>
    <p:sldId id="350" r:id="rId22"/>
    <p:sldId id="346" r:id="rId23"/>
    <p:sldId id="348" r:id="rId24"/>
    <p:sldId id="34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1" autoAdjust="0"/>
    <p:restoredTop sz="99490" autoAdjust="0"/>
  </p:normalViewPr>
  <p:slideViewPr>
    <p:cSldViewPr>
      <p:cViewPr>
        <p:scale>
          <a:sx n="125" d="100"/>
          <a:sy n="125" d="100"/>
        </p:scale>
        <p:origin x="-945" y="-954"/>
      </p:cViewPr>
      <p:guideLst>
        <p:guide orient="horz" pos="2160"/>
        <p:guide pos="384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6A3EC-18DF-48E2-B565-6FCFFAFD1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F15439-1813-40D6-BADD-7A7F5C12A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D6FAE5-CAE6-42B5-808F-99985CE8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2E86A9-8713-4F1E-9C0C-B3D83569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7E2790-F900-4599-BFE5-25909E14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E9AAF-1D90-4E52-8B2D-37CDC9C5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950876-0E16-4BBA-B8A7-BC0F13891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51C2CB-7A33-4EC5-AED8-E89682DD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D6B611-CA54-4A1E-9475-23FD0CDF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C64642-5811-4FD7-89C5-7474FBCB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438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472420-8CE3-4567-818D-BF388420C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C49954-E364-4FC8-B192-A596AAE3E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44E15D-234A-42EC-BE01-5DA1785B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55AE1B-CE35-4482-B066-902629B9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99830D-B3CC-411C-986E-4C670BD0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428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80C21-7C9E-479E-AE54-C3BA0E11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C0948F-3CC7-4CF3-8493-29D810348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C2B2AE-09AA-4697-93E7-A5ADA176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906E31-9F99-4719-8499-0B6D4B431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C5D780-310A-4089-878A-43D7D097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001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E1CBE-14C6-473D-9EB4-105467AC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5DA0CC-28F5-4601-84CD-5A71F0B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3EE24E-8AEE-40EE-92D1-DE09966B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703AAB-A6BE-4D54-8B2F-CE98020A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7E21DF-7BAF-4263-B831-DCFDB70F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686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16D856-F00B-459D-B65B-8829664E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44A001-5C58-444E-8ADC-C7E100905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C6AF54-BDE3-4E8B-AEC8-00E0EFC2A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61D485-9762-43DA-9D9D-6EB269D9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 sz="1000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A16ABB-217D-45AC-ABA1-F542A96A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98B130-2CE3-4B58-A88B-D66BB312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423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52D1D-1374-4374-A5D2-4EDC1180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1E91BC-E3F7-414F-A79E-904D21E9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441D8C-7496-4641-9745-7B1BF8D8F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7D530C6-B8FF-4BD6-A505-72FF23750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31B9D9-4675-4A4F-AB5B-935227FE8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F2BBFF2-C04D-4402-AFE3-2D7E9938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 sz="1000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D1EAA21-D9D4-4BBD-9E40-16B23DEB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96696B-8FDA-44DB-B479-F547B53E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8791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8C6F0-850D-4A5D-887D-87C388F3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0C590D-B363-48F7-B6F9-27415D0FE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ECAAEE-7B2B-473C-BDD9-54657B26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A71A80-E3CA-4042-8E63-91D12A3D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8F1D31-1C3C-4199-921C-5BB443A7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D0C844-A9C1-41ED-8031-69A1AF32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7BFC4-865D-4AC9-9F4F-3B3FD10C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5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56A4E-AEA8-452E-871F-218CFC5A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680CE-B332-4E54-B29F-46DA2FF46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F33844-9832-42AF-B4F0-5BA9DF96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F4ABBD-8B6B-4F4C-824B-F30E5B98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 sz="1000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04714-D653-44B7-ABCA-C4CF984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AA0A82-F7DF-4214-AF6A-AA8FC2E3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1539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D587B-96AF-4201-AB95-7815ECAD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DFB9D2C-078A-4E4D-BEDA-09B957B13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A97A4C-B252-46D9-B988-864583F1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FEA179-51A5-4F9C-A1C6-A86839043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5/9/2022</a:t>
            </a:fld>
            <a:endParaRPr lang="en-US" sz="1000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DB0831-D7CB-457C-A2E7-3627D8F0D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8324B9-D615-46C6-8EF3-2C40DBDA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904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3356D8-B480-4AEA-A64A-C0ED5670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D60FC5-F751-4EE5-8E8C-4F681A148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70E7A-B8EB-43C7-BF9E-19EC747DE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4FD69-4A85-4715-A222-ABB225B63BC6}" type="datetimeFigureOut">
              <a:rPr lang="en-US" smtClean="0"/>
              <a:pPr/>
              <a:t>5/9/2022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09BF01-4124-417C-91BE-D56454F6B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250DE2-3A3B-4ACB-A81F-A2F987D27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113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x2WAKqIe2UU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Beginners%20Guide%20to%20Learning%203D%20Computer%20Graphics%20(online-video-cutter.com).mp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Yx2JNbv8K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j71j88oCTNo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BC3E3-F475-4380-950F-4BE5BC52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摘要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B8459E-31AC-4E89-BCA1-32F601D59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44" t="35921" r="73625" b="45800"/>
          <a:stretch/>
        </p:blipFill>
        <p:spPr>
          <a:xfrm>
            <a:off x="2092422" y="2348880"/>
            <a:ext cx="1129004" cy="109190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FEF0D62-56C1-4329-A8D0-1952FE5AB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9" t="61088" r="73444" b="17823"/>
          <a:stretch/>
        </p:blipFill>
        <p:spPr>
          <a:xfrm>
            <a:off x="4845329" y="2348880"/>
            <a:ext cx="1000326" cy="10919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C228E9-734A-4252-8B24-C9DB388E7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54" t="37142" r="74286" b="49660"/>
          <a:stretch/>
        </p:blipFill>
        <p:spPr>
          <a:xfrm>
            <a:off x="3359695" y="2348880"/>
            <a:ext cx="1347365" cy="10801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9978A50-71DB-4F6E-8058-937EFFB634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42" t="46530" r="73903" b="34422"/>
          <a:stretch/>
        </p:blipFill>
        <p:spPr>
          <a:xfrm>
            <a:off x="5983925" y="2347056"/>
            <a:ext cx="103382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3F48595B-88F8-4A3F-A064-AFEE0FD4D517}"/>
              </a:ext>
            </a:extLst>
          </p:cNvPr>
          <p:cNvSpPr/>
          <p:nvPr/>
        </p:nvSpPr>
        <p:spPr>
          <a:xfrm>
            <a:off x="6017410" y="1732785"/>
            <a:ext cx="4009181" cy="46051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2805E85B-F531-40AC-9E37-D25D837CE94C}"/>
              </a:ext>
            </a:extLst>
          </p:cNvPr>
          <p:cNvSpPr/>
          <p:nvPr/>
        </p:nvSpPr>
        <p:spPr>
          <a:xfrm>
            <a:off x="1631504" y="1772816"/>
            <a:ext cx="4009181" cy="46051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78E25D3-1075-4B79-9BDE-FC13CD2B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22093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不同的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3D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座標系統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4761B8C-45BC-4D13-B0A5-1D1DFA49E068}"/>
              </a:ext>
            </a:extLst>
          </p:cNvPr>
          <p:cNvSpPr txBox="1">
            <a:spLocks/>
          </p:cNvSpPr>
          <p:nvPr/>
        </p:nvSpPr>
        <p:spPr>
          <a:xfrm>
            <a:off x="6670062" y="4632284"/>
            <a:ext cx="2736304" cy="1578539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1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笛卡爾座標系</a:t>
            </a:r>
            <a:endParaRPr lang="en-US" altLang="zh-TW" sz="1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Blender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E0F04C7A-0090-454A-8766-4390D1A2DAD6}"/>
              </a:ext>
            </a:extLst>
          </p:cNvPr>
          <p:cNvSpPr txBox="1">
            <a:spLocks/>
          </p:cNvSpPr>
          <p:nvPr/>
        </p:nvSpPr>
        <p:spPr>
          <a:xfrm>
            <a:off x="1617660" y="5017682"/>
            <a:ext cx="3907085" cy="122333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Unity</a:t>
            </a:r>
          </a:p>
          <a:p>
            <a:pPr algn="ctr"/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  <a:r>
              <a:rPr lang="zh-TW" altLang="en-US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en-US" altLang="zh-TW" sz="2400" kern="0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ursina</a:t>
            </a:r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4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CF5A930-B71C-40A5-B1C7-0F9AED61D28C}"/>
              </a:ext>
            </a:extLst>
          </p:cNvPr>
          <p:cNvGrpSpPr/>
          <p:nvPr/>
        </p:nvGrpSpPr>
        <p:grpSpPr>
          <a:xfrm>
            <a:off x="2065629" y="2397359"/>
            <a:ext cx="2478935" cy="2302438"/>
            <a:chOff x="1096785" y="2926762"/>
            <a:chExt cx="1645501" cy="1663696"/>
          </a:xfrm>
        </p:grpSpPr>
        <p:cxnSp>
          <p:nvCxnSpPr>
            <p:cNvPr id="4" name="直線單箭頭接點 3">
              <a:extLst>
                <a:ext uri="{FF2B5EF4-FFF2-40B4-BE49-F238E27FC236}">
                  <a16:creationId xmlns:a16="http://schemas.microsoft.com/office/drawing/2014/main" id="{B73ABB4A-3A04-4DE7-87C7-E6C6DB598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106" y="2926762"/>
              <a:ext cx="0" cy="166369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3CBB5BEA-9FCD-4A90-9251-15F801ACADF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785" y="4149080"/>
              <a:ext cx="1645501" cy="24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20569CA-9AE4-4D55-A124-45066E75E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8793" y="3150298"/>
              <a:ext cx="1080120" cy="13943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69FB7B52-201B-4575-B64B-4D9B1600CD7F}"/>
              </a:ext>
            </a:extLst>
          </p:cNvPr>
          <p:cNvSpPr/>
          <p:nvPr/>
        </p:nvSpPr>
        <p:spPr>
          <a:xfrm>
            <a:off x="1936944" y="1997249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上下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55092CE-9153-4268-AFF7-D5517F7EAECB}"/>
              </a:ext>
            </a:extLst>
          </p:cNvPr>
          <p:cNvSpPr/>
          <p:nvPr/>
        </p:nvSpPr>
        <p:spPr>
          <a:xfrm>
            <a:off x="4225280" y="3888906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右左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2EE2DE-62B8-45C7-AE6C-640AF9D182EE}"/>
              </a:ext>
            </a:extLst>
          </p:cNvPr>
          <p:cNvSpPr/>
          <p:nvPr/>
        </p:nvSpPr>
        <p:spPr>
          <a:xfrm>
            <a:off x="3489784" y="2521926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前後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E66C656-B935-4C10-B723-30D3305187B6}"/>
              </a:ext>
            </a:extLst>
          </p:cNvPr>
          <p:cNvCxnSpPr>
            <a:cxnSpLocks/>
          </p:cNvCxnSpPr>
          <p:nvPr/>
        </p:nvCxnSpPr>
        <p:spPr>
          <a:xfrm flipV="1">
            <a:off x="7070518" y="2420888"/>
            <a:ext cx="0" cy="230243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F5DFABC-7F65-43E5-A1E9-98DDB6CE3E72}"/>
              </a:ext>
            </a:extLst>
          </p:cNvPr>
          <p:cNvCxnSpPr>
            <a:cxnSpLocks/>
          </p:cNvCxnSpPr>
          <p:nvPr/>
        </p:nvCxnSpPr>
        <p:spPr>
          <a:xfrm>
            <a:off x="6512632" y="4112490"/>
            <a:ext cx="2478935" cy="3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ADA84D3-46B3-46D6-9D0D-C4289C1ED87B}"/>
              </a:ext>
            </a:extLst>
          </p:cNvPr>
          <p:cNvCxnSpPr>
            <a:cxnSpLocks/>
          </p:cNvCxnSpPr>
          <p:nvPr/>
        </p:nvCxnSpPr>
        <p:spPr>
          <a:xfrm flipV="1">
            <a:off x="6621112" y="2730246"/>
            <a:ext cx="1627193" cy="19296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68D5A508-AC8C-4992-AFC1-8D5A85D4FCD9}"/>
              </a:ext>
            </a:extLst>
          </p:cNvPr>
          <p:cNvSpPr/>
          <p:nvPr/>
        </p:nvSpPr>
        <p:spPr>
          <a:xfrm>
            <a:off x="6383947" y="2020778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上下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60C45A0-A49E-4DB9-AB6C-2809C5FB4D62}"/>
              </a:ext>
            </a:extLst>
          </p:cNvPr>
          <p:cNvSpPr/>
          <p:nvPr/>
        </p:nvSpPr>
        <p:spPr>
          <a:xfrm>
            <a:off x="8672283" y="3912435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右左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4DE8FD2-B47A-4539-8C69-5491E77744D0}"/>
              </a:ext>
            </a:extLst>
          </p:cNvPr>
          <p:cNvSpPr/>
          <p:nvPr/>
        </p:nvSpPr>
        <p:spPr>
          <a:xfrm>
            <a:off x="7936787" y="2545455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前後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145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6EBCDC-9C2C-4F54-999C-68360B81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2576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透視與正交投影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C8B171-3BD1-4BE0-B4BD-1F226BF6B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14300" r="77760" b="51051"/>
          <a:stretch/>
        </p:blipFill>
        <p:spPr>
          <a:xfrm>
            <a:off x="1627743" y="1558349"/>
            <a:ext cx="1653047" cy="170470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06A23B-B7BE-4AEC-9B83-739E148D5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" t="14300" r="78349" b="53150"/>
          <a:stretch/>
        </p:blipFill>
        <p:spPr>
          <a:xfrm>
            <a:off x="8760296" y="1480863"/>
            <a:ext cx="1653047" cy="17545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958A81-F5AF-46C9-AEEB-F14AE09372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7807" r="21706" b="44375"/>
          <a:stretch/>
        </p:blipFill>
        <p:spPr>
          <a:xfrm>
            <a:off x="3281611" y="2036724"/>
            <a:ext cx="5541479" cy="2095476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C39BBA34-2945-45CE-AD73-4882BD8B00FE}"/>
              </a:ext>
            </a:extLst>
          </p:cNvPr>
          <p:cNvSpPr txBox="1">
            <a:spLocks/>
          </p:cNvSpPr>
          <p:nvPr/>
        </p:nvSpPr>
        <p:spPr>
          <a:xfrm>
            <a:off x="3014223" y="1155064"/>
            <a:ext cx="2357616" cy="934109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透視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視覺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20BA524-EBDC-4795-9FB8-57461DAC5ACE}"/>
              </a:ext>
            </a:extLst>
          </p:cNvPr>
          <p:cNvSpPr txBox="1">
            <a:spLocks/>
          </p:cNvSpPr>
          <p:nvPr/>
        </p:nvSpPr>
        <p:spPr>
          <a:xfrm>
            <a:off x="6669247" y="1155065"/>
            <a:ext cx="2357616" cy="934108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正交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對齊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7BA17F88-037B-4787-8384-0F1ABAD04440}"/>
              </a:ext>
            </a:extLst>
          </p:cNvPr>
          <p:cNvSpPr txBox="1">
            <a:spLocks/>
          </p:cNvSpPr>
          <p:nvPr/>
        </p:nvSpPr>
        <p:spPr>
          <a:xfrm>
            <a:off x="4169772" y="4437112"/>
            <a:ext cx="3811752" cy="711902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按</a:t>
            </a:r>
            <a:r>
              <a:rPr lang="en-US" altLang="zh-TW" sz="2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shift + p</a:t>
            </a:r>
            <a:r>
              <a:rPr lang="zh-TW" altLang="en-US" sz="2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可切換</a:t>
            </a:r>
            <a:endParaRPr lang="en-US" altLang="zh-TW" sz="2800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1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1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英文輸入法</a:t>
            </a:r>
            <a:r>
              <a:rPr lang="en-US" altLang="zh-TW" sz="1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800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F7BD57-6C0C-4D06-9E07-7913BCB2A3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25" t="18500" r="37007" b="36168"/>
          <a:stretch/>
        </p:blipFill>
        <p:spPr>
          <a:xfrm>
            <a:off x="1627743" y="3464657"/>
            <a:ext cx="1650602" cy="154920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F9DFFA9-3CA2-4DD3-9278-BF4D0A0A79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10" t="9050" r="31100" b="22700"/>
          <a:stretch/>
        </p:blipFill>
        <p:spPr>
          <a:xfrm>
            <a:off x="8760296" y="3356992"/>
            <a:ext cx="1656868" cy="1656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87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3752" y="116632"/>
            <a:ext cx="3600400" cy="1143000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Let’s code 1</a:t>
            </a:r>
            <a:endParaRPr lang="zh-TW" altLang="en-US" sz="4800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3869345" y="1844824"/>
            <a:ext cx="3744415" cy="118559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彩色方陣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5B60DB-4DC2-48F3-BABE-5B6C0B44D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7" t="22700" r="24603" b="32151"/>
          <a:stretch/>
        </p:blipFill>
        <p:spPr>
          <a:xfrm>
            <a:off x="2999656" y="3212976"/>
            <a:ext cx="5760640" cy="309634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69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C7D35-1C78-48E4-8019-BD9268A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92" y="161276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RGB</a:t>
            </a:r>
            <a:r>
              <a:rPr lang="zh-TW" altLang="en-US" sz="4000" dirty="0"/>
              <a:t>色彩模型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8D2F90-9A82-46A2-8CE5-34559525B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87" t="27951" r="2751" b="31100"/>
          <a:stretch/>
        </p:blipFill>
        <p:spPr>
          <a:xfrm>
            <a:off x="1559496" y="2993279"/>
            <a:ext cx="2232248" cy="241826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EFAC38-A4C8-4407-AAC5-6701CDAB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6" t="26901" r="24603" b="60500"/>
          <a:stretch/>
        </p:blipFill>
        <p:spPr>
          <a:xfrm>
            <a:off x="1487488" y="1563292"/>
            <a:ext cx="9073008" cy="11109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EC696E-613E-4338-8A7D-5E133E392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13" t="25850" r="44684" b="33200"/>
          <a:stretch/>
        </p:blipFill>
        <p:spPr>
          <a:xfrm>
            <a:off x="7280015" y="2997609"/>
            <a:ext cx="3280481" cy="241393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 descr="色彩空間- 維基百科，自由的百科全書">
            <a:extLst>
              <a:ext uri="{FF2B5EF4-FFF2-40B4-BE49-F238E27FC236}">
                <a16:creationId xmlns:a16="http://schemas.microsoft.com/office/drawing/2014/main" id="{9D653701-6EE6-46BC-A67A-F82F0132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61" y="3020612"/>
            <a:ext cx="2494564" cy="2369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2E3768A-F22E-45B7-BC6C-BB404C8029D7}"/>
              </a:ext>
            </a:extLst>
          </p:cNvPr>
          <p:cNvSpPr txBox="1">
            <a:spLocks/>
          </p:cNvSpPr>
          <p:nvPr/>
        </p:nvSpPr>
        <p:spPr>
          <a:xfrm>
            <a:off x="2279576" y="1834620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0~255</a:t>
            </a:r>
            <a:endParaRPr lang="zh-TW" altLang="en-US" sz="24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4514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60A4C-13CE-468F-AC6C-EE323905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71" y="114766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HSV</a:t>
            </a:r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色彩空間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127F39-F5C1-4FA2-A166-EFAE503D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 r="13284" b="30305"/>
          <a:stretch/>
        </p:blipFill>
        <p:spPr>
          <a:xfrm>
            <a:off x="3611823" y="2750033"/>
            <a:ext cx="3352149" cy="28155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6C153B-9D5A-4001-B42C-95280EAF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2708920"/>
            <a:ext cx="3754042" cy="28155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E10BAE-FE1B-4497-969B-EDAC502C60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44" t="41600" r="39960" b="47900"/>
          <a:stretch/>
        </p:blipFill>
        <p:spPr>
          <a:xfrm>
            <a:off x="1307567" y="1340768"/>
            <a:ext cx="8387978" cy="1118397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2E046750-4665-4A44-993B-7972F50F7180}"/>
              </a:ext>
            </a:extLst>
          </p:cNvPr>
          <p:cNvSpPr txBox="1">
            <a:spLocks/>
          </p:cNvSpPr>
          <p:nvPr/>
        </p:nvSpPr>
        <p:spPr>
          <a:xfrm>
            <a:off x="8580375" y="81114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400" kern="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0~360</a:t>
            </a:r>
            <a:endParaRPr lang="zh-TW" altLang="en-US" sz="2400" kern="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3DB84F6-DD19-4917-847E-F4D7A5268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987" t="27951" r="2751" b="27855"/>
          <a:stretch/>
        </p:blipFill>
        <p:spPr>
          <a:xfrm>
            <a:off x="659495" y="2708920"/>
            <a:ext cx="2452148" cy="2866983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F316078-ECDA-401E-93D0-61AA2275A7C2}"/>
              </a:ext>
            </a:extLst>
          </p:cNvPr>
          <p:cNvSpPr/>
          <p:nvPr/>
        </p:nvSpPr>
        <p:spPr>
          <a:xfrm>
            <a:off x="2926520" y="6223744"/>
            <a:ext cx="5077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6"/>
              </a:rPr>
              <a:t>https://www.youtube.com/watch?v=x2WAKqIe2UU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3692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DB0FBB7-710C-4883-8909-CC31C901C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31" t="10095" r="3988" b="56325"/>
          <a:stretch/>
        </p:blipFill>
        <p:spPr>
          <a:xfrm>
            <a:off x="2983971" y="1714529"/>
            <a:ext cx="2552650" cy="1899647"/>
          </a:xfrm>
          <a:prstGeom prst="rect">
            <a:avLst/>
          </a:prstGeom>
        </p:spPr>
      </p:pic>
      <p:pic>
        <p:nvPicPr>
          <p:cNvPr id="1026" name="Picture 2" descr="https://upload.wikimedia.org/wikipedia/commons/thumb/a/a4/Computer_monitor.jpg/220px-Computer_monitor.jpg">
            <a:extLst>
              <a:ext uri="{FF2B5EF4-FFF2-40B4-BE49-F238E27FC236}">
                <a16:creationId xmlns:a16="http://schemas.microsoft.com/office/drawing/2014/main" id="{43506ADC-614E-4AB2-8C5E-CB9627DB5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800" y="1636508"/>
            <a:ext cx="1792414" cy="19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DFDB28-C0EC-43D0-8BC6-77B3460DE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81" t="20601" r="3932" b="55250"/>
          <a:stretch/>
        </p:blipFill>
        <p:spPr>
          <a:xfrm>
            <a:off x="5632297" y="1622788"/>
            <a:ext cx="3798109" cy="19853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A41F6D-9646-4EBC-B703-178D820953D3}"/>
              </a:ext>
            </a:extLst>
          </p:cNvPr>
          <p:cNvSpPr/>
          <p:nvPr/>
        </p:nvSpPr>
        <p:spPr>
          <a:xfrm>
            <a:off x="3490484" y="2077975"/>
            <a:ext cx="1635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16:9</a:t>
            </a:r>
            <a:endParaRPr lang="zh-TW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4C7A46-EBE9-4FE1-80E0-A10D3006B1AE}"/>
              </a:ext>
            </a:extLst>
          </p:cNvPr>
          <p:cNvSpPr/>
          <p:nvPr/>
        </p:nvSpPr>
        <p:spPr>
          <a:xfrm>
            <a:off x="9643357" y="2204864"/>
            <a:ext cx="1635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4:3</a:t>
            </a:r>
            <a:endParaRPr lang="zh-TW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63A7E1-D6E7-4B21-BEEE-3EB66C2B159A}"/>
              </a:ext>
            </a:extLst>
          </p:cNvPr>
          <p:cNvSpPr txBox="1"/>
          <p:nvPr/>
        </p:nvSpPr>
        <p:spPr>
          <a:xfrm>
            <a:off x="3935760" y="3729932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HD            </a:t>
            </a:r>
            <a:r>
              <a:rPr lang="zh-TW" altLang="en-US" dirty="0"/>
              <a:t>解析度</a:t>
            </a:r>
            <a:r>
              <a:rPr lang="en-US" altLang="zh-TW" dirty="0"/>
              <a:t>720p:</a:t>
            </a:r>
            <a:r>
              <a:rPr lang="zh-TW" altLang="en-US" dirty="0"/>
              <a:t>    寬</a:t>
            </a:r>
            <a:r>
              <a:rPr lang="en-US" altLang="zh-TW" dirty="0"/>
              <a:t>1280 x </a:t>
            </a:r>
            <a:r>
              <a:rPr lang="zh-TW" altLang="en-US" dirty="0"/>
              <a:t>高</a:t>
            </a:r>
            <a:r>
              <a:rPr lang="en-US" altLang="zh-TW" dirty="0"/>
              <a:t>720</a:t>
            </a:r>
          </a:p>
          <a:p>
            <a:r>
              <a:rPr lang="en-US" altLang="zh-TW" dirty="0"/>
              <a:t>Full HD</a:t>
            </a:r>
            <a:r>
              <a:rPr lang="zh-TW" altLang="en-US" dirty="0"/>
              <a:t>     解析度</a:t>
            </a:r>
            <a:r>
              <a:rPr lang="en-US" altLang="zh-TW" dirty="0"/>
              <a:t>1080p:  </a:t>
            </a:r>
            <a:r>
              <a:rPr lang="zh-TW" altLang="en-US" dirty="0"/>
              <a:t>寬</a:t>
            </a:r>
            <a:r>
              <a:rPr lang="en-US" altLang="zh-TW" dirty="0"/>
              <a:t>1920 × </a:t>
            </a:r>
            <a:r>
              <a:rPr lang="zh-TW" altLang="en-US" dirty="0"/>
              <a:t>高</a:t>
            </a:r>
            <a:r>
              <a:rPr lang="en-US" altLang="zh-TW" dirty="0"/>
              <a:t>1080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628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1D8174-A30C-4999-9635-8C8E1973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5D0E7D-99D6-457C-B024-75A76D775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21" t="13250" r="3031" b="39500"/>
          <a:stretch/>
        </p:blipFill>
        <p:spPr>
          <a:xfrm>
            <a:off x="1199456" y="2204864"/>
            <a:ext cx="2304256" cy="363506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E422A5-DFF0-4E8B-B17A-629CE357B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2" t="15350" r="28739" b="30050"/>
          <a:stretch/>
        </p:blipFill>
        <p:spPr>
          <a:xfrm>
            <a:off x="4223792" y="2348880"/>
            <a:ext cx="649161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3752" y="116632"/>
            <a:ext cx="3600400" cy="1143000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Let’s code 2</a:t>
            </a:r>
            <a:endParaRPr lang="zh-TW" altLang="en-US" sz="4800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2927648" y="1700808"/>
            <a:ext cx="5543090" cy="118559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彩色螺旋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9C0E83-DE31-461D-BF43-1E3A261EC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8" t="34250" r="22241" b="35300"/>
          <a:stretch/>
        </p:blipFill>
        <p:spPr>
          <a:xfrm>
            <a:off x="1631504" y="3534474"/>
            <a:ext cx="8208912" cy="20882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646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104E2-D5F3-4912-9E30-670937A3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36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/>
              <a:t>繞軸旋轉</a:t>
            </a:r>
          </a:p>
        </p:txBody>
      </p:sp>
      <p:pic>
        <p:nvPicPr>
          <p:cNvPr id="1026" name="Picture 2" descr="心得】使用2D Sprite 製作角色，達成接近3D 角色的靈活度@Unity3D 遊戲引擎哈啦板- 巴哈姆特">
            <a:extLst>
              <a:ext uri="{FF2B5EF4-FFF2-40B4-BE49-F238E27FC236}">
                <a16:creationId xmlns:a16="http://schemas.microsoft.com/office/drawing/2014/main" id="{18AA4A3B-BBC3-4577-A807-1E7F7CD3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204864"/>
            <a:ext cx="10200456" cy="37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09B6A6A9-6F0E-4001-AA14-614BC6DDFAD6}"/>
              </a:ext>
            </a:extLst>
          </p:cNvPr>
          <p:cNvSpPr/>
          <p:nvPr/>
        </p:nvSpPr>
        <p:spPr>
          <a:xfrm rot="5400000">
            <a:off x="5541281" y="4940562"/>
            <a:ext cx="652709" cy="57606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8970982-5125-4AB4-BFF0-9A2F85B9BAEF}"/>
              </a:ext>
            </a:extLst>
          </p:cNvPr>
          <p:cNvSpPr/>
          <p:nvPr/>
        </p:nvSpPr>
        <p:spPr>
          <a:xfrm rot="18279011">
            <a:off x="9153974" y="2977752"/>
            <a:ext cx="672080" cy="57606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92EBF4AF-D021-43A9-929D-A1319DF8F31B}"/>
              </a:ext>
            </a:extLst>
          </p:cNvPr>
          <p:cNvSpPr/>
          <p:nvPr/>
        </p:nvSpPr>
        <p:spPr>
          <a:xfrm rot="11076462">
            <a:off x="625522" y="2329313"/>
            <a:ext cx="672080" cy="5760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7104E2-D5F3-4912-9E30-670937A3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36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3</a:t>
            </a:r>
            <a:r>
              <a:rPr lang="zh-TW" altLang="en-US" sz="4000" dirty="0"/>
              <a:t>軸縮放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94ABDA-B838-47C4-ABA1-F9BCDC2BD162}"/>
              </a:ext>
            </a:extLst>
          </p:cNvPr>
          <p:cNvSpPr/>
          <p:nvPr/>
        </p:nvSpPr>
        <p:spPr>
          <a:xfrm>
            <a:off x="1772917" y="3619727"/>
            <a:ext cx="1368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依</a:t>
            </a:r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軸縮放</a:t>
            </a:r>
            <a:endParaRPr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右左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BC8407-5D76-486D-983F-2C9451A22E9F}"/>
              </a:ext>
            </a:extLst>
          </p:cNvPr>
          <p:cNvSpPr/>
          <p:nvPr/>
        </p:nvSpPr>
        <p:spPr>
          <a:xfrm>
            <a:off x="6352399" y="1760811"/>
            <a:ext cx="1368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依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軸縮放</a:t>
            </a:r>
            <a:endParaRPr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上下</a:t>
            </a:r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A4EE72-CE10-486B-8355-B277FEB18F82}"/>
              </a:ext>
            </a:extLst>
          </p:cNvPr>
          <p:cNvSpPr/>
          <p:nvPr/>
        </p:nvSpPr>
        <p:spPr>
          <a:xfrm>
            <a:off x="9735007" y="2911841"/>
            <a:ext cx="1368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依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軸縮放</a:t>
            </a:r>
            <a:endParaRPr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前後</a:t>
            </a:r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C75C0BE-C6E0-4232-87FF-95346A1BB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4" y="1434018"/>
            <a:ext cx="3524901" cy="2349934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0E51AA13-BFE7-4473-861D-580256B22397}"/>
              </a:ext>
            </a:extLst>
          </p:cNvPr>
          <p:cNvSpPr/>
          <p:nvPr/>
        </p:nvSpPr>
        <p:spPr>
          <a:xfrm rot="223189">
            <a:off x="3804810" y="2511373"/>
            <a:ext cx="652709" cy="5760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E76F2EA-86A9-45D4-965A-A3B4E3CED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2" y="2157483"/>
            <a:ext cx="2293090" cy="3200772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680B160E-9142-4CE5-88ED-B5FA6B414E20}"/>
              </a:ext>
            </a:extLst>
          </p:cNvPr>
          <p:cNvSpPr/>
          <p:nvPr/>
        </p:nvSpPr>
        <p:spPr>
          <a:xfrm rot="16200000">
            <a:off x="5441397" y="1964630"/>
            <a:ext cx="672080" cy="57606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8106659-AF68-4478-9434-AF62B2CC2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41" y="3108004"/>
            <a:ext cx="2601756" cy="2832215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FA3A28F0-158F-416C-845F-BCFB62A40969}"/>
              </a:ext>
            </a:extLst>
          </p:cNvPr>
          <p:cNvSpPr/>
          <p:nvPr/>
        </p:nvSpPr>
        <p:spPr>
          <a:xfrm rot="7425738">
            <a:off x="7876967" y="4978685"/>
            <a:ext cx="652709" cy="57606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67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向右 6">
            <a:extLst>
              <a:ext uri="{FF2B5EF4-FFF2-40B4-BE49-F238E27FC236}">
                <a16:creationId xmlns:a16="http://schemas.microsoft.com/office/drawing/2014/main" id="{31418F0B-7B4A-4C33-9F99-F69AE4B39F7E}"/>
              </a:ext>
            </a:extLst>
          </p:cNvPr>
          <p:cNvSpPr/>
          <p:nvPr/>
        </p:nvSpPr>
        <p:spPr>
          <a:xfrm>
            <a:off x="542238" y="3661366"/>
            <a:ext cx="11386410" cy="1008562"/>
          </a:xfrm>
          <a:prstGeom prst="rightArrow">
            <a:avLst>
              <a:gd name="adj1" fmla="val 50348"/>
              <a:gd name="adj2" fmla="val 47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B11DBD-85FB-4EF7-9B24-6F147362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66" y="194863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3D </a:t>
            </a:r>
            <a:r>
              <a:rPr lang="zh-TW" altLang="en-US" sz="4400" dirty="0"/>
              <a:t>建模、程式與應用</a:t>
            </a:r>
            <a:r>
              <a:rPr lang="en-US" altLang="zh-TW" sz="4400" dirty="0"/>
              <a:t> 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1D1855-02C1-492C-8DF5-9CF1C3FFE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16401" r="24603" b="12201"/>
          <a:stretch/>
        </p:blipFill>
        <p:spPr>
          <a:xfrm>
            <a:off x="457562" y="1554273"/>
            <a:ext cx="2070791" cy="151412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F13407-86BA-4708-9048-047396C3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7" t="29253" r="22240" b="9051"/>
          <a:stretch/>
        </p:blipFill>
        <p:spPr>
          <a:xfrm>
            <a:off x="6317721" y="1783963"/>
            <a:ext cx="3108092" cy="237626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B59E8B-A5C7-451A-A743-9F2A9FBB7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1" t="33501" r="21650" b="10101"/>
          <a:stretch/>
        </p:blipFill>
        <p:spPr>
          <a:xfrm>
            <a:off x="8112224" y="4298032"/>
            <a:ext cx="3086621" cy="237626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B0C3F60-C609-4E61-B76D-AEFB1A383DF5}"/>
              </a:ext>
            </a:extLst>
          </p:cNvPr>
          <p:cNvSpPr/>
          <p:nvPr/>
        </p:nvSpPr>
        <p:spPr>
          <a:xfrm>
            <a:off x="5874280" y="3000912"/>
            <a:ext cx="1391294" cy="772567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VR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3875DD4-040E-41FF-A1DE-93049F07DF09}"/>
              </a:ext>
            </a:extLst>
          </p:cNvPr>
          <p:cNvSpPr/>
          <p:nvPr/>
        </p:nvSpPr>
        <p:spPr>
          <a:xfrm>
            <a:off x="7478020" y="5658674"/>
            <a:ext cx="1391294" cy="77256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AR</a:t>
            </a:r>
            <a:endParaRPr lang="zh-TW" altLang="en-US" sz="3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A9BBD-4DAC-4B56-B891-CFC46C8B13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994" t="26901" r="8656" b="36350"/>
          <a:stretch/>
        </p:blipFill>
        <p:spPr>
          <a:xfrm>
            <a:off x="2766187" y="4277095"/>
            <a:ext cx="3043794" cy="2219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EFD73A6D-3CB6-4D57-A21D-921927B5E43E}"/>
              </a:ext>
            </a:extLst>
          </p:cNvPr>
          <p:cNvSpPr/>
          <p:nvPr/>
        </p:nvSpPr>
        <p:spPr>
          <a:xfrm>
            <a:off x="1849065" y="5672721"/>
            <a:ext cx="1751590" cy="77256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F29E048-6EBA-42A6-BAEF-91D11AE06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78" t="16401" r="35235" b="26900"/>
          <a:stretch/>
        </p:blipFill>
        <p:spPr>
          <a:xfrm>
            <a:off x="1715211" y="2095430"/>
            <a:ext cx="2735516" cy="194365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098C34C2-8DBB-43A4-823F-410B55837861}"/>
              </a:ext>
            </a:extLst>
          </p:cNvPr>
          <p:cNvSpPr/>
          <p:nvPr/>
        </p:nvSpPr>
        <p:spPr>
          <a:xfrm>
            <a:off x="592857" y="3120208"/>
            <a:ext cx="1800200" cy="77256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36AC98-ED02-4B4B-BC94-BFAB6E91AE74}"/>
              </a:ext>
            </a:extLst>
          </p:cNvPr>
          <p:cNvSpPr/>
          <p:nvPr/>
        </p:nvSpPr>
        <p:spPr>
          <a:xfrm>
            <a:off x="0" y="6522205"/>
            <a:ext cx="5114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7" action="ppaction://hlinkfile"/>
              </a:rPr>
              <a:t>Beginners Guide to Learning 3D Computer Graphics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376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104E2-D5F3-4912-9E30-670937A3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36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繞著軸旋轉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5A2BE7-30B7-4D64-80A7-FDEC8EAFB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20442"/>
            <a:ext cx="2051807" cy="3415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3F37F27-D4B1-4F65-8DD7-EC54B798E4B3}"/>
              </a:ext>
            </a:extLst>
          </p:cNvPr>
          <p:cNvCxnSpPr>
            <a:cxnSpLocks/>
          </p:cNvCxnSpPr>
          <p:nvPr/>
        </p:nvCxnSpPr>
        <p:spPr>
          <a:xfrm>
            <a:off x="3101105" y="3429000"/>
            <a:ext cx="939050" cy="979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FBE0454-CD8E-4911-A112-D59C37508013}"/>
              </a:ext>
            </a:extLst>
          </p:cNvPr>
          <p:cNvSpPr/>
          <p:nvPr/>
        </p:nvSpPr>
        <p:spPr>
          <a:xfrm>
            <a:off x="3273406" y="3762045"/>
            <a:ext cx="136815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右左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712F63-6427-40A8-BECC-10980BD285AB}"/>
              </a:ext>
            </a:extLst>
          </p:cNvPr>
          <p:cNvSpPr/>
          <p:nvPr/>
        </p:nvSpPr>
        <p:spPr>
          <a:xfrm>
            <a:off x="2351584" y="5243197"/>
            <a:ext cx="13681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</a:t>
            </a:r>
            <a:r>
              <a:rPr lang="en-US" altLang="zh-TW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軸轉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684FF5E-7FD6-472B-A8C6-1FE022708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3180">
            <a:off x="4899662" y="2017808"/>
            <a:ext cx="2134414" cy="3422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CEAB387-032B-4FD1-9E6E-035F0476C41D}"/>
              </a:ext>
            </a:extLst>
          </p:cNvPr>
          <p:cNvCxnSpPr>
            <a:cxnSpLocks/>
          </p:cNvCxnSpPr>
          <p:nvPr/>
        </p:nvCxnSpPr>
        <p:spPr>
          <a:xfrm flipH="1" flipV="1">
            <a:off x="5467471" y="1689148"/>
            <a:ext cx="400165" cy="1839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CAD1BA9B-88C9-4F2C-B6C3-AF22FB39588E}"/>
              </a:ext>
            </a:extLst>
          </p:cNvPr>
          <p:cNvSpPr/>
          <p:nvPr/>
        </p:nvSpPr>
        <p:spPr>
          <a:xfrm>
            <a:off x="5633797" y="1689147"/>
            <a:ext cx="136815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A8CE60-1A62-482B-929F-E1A14F8F4C9D}"/>
              </a:ext>
            </a:extLst>
          </p:cNvPr>
          <p:cNvSpPr/>
          <p:nvPr/>
        </p:nvSpPr>
        <p:spPr>
          <a:xfrm>
            <a:off x="5303912" y="5223169"/>
            <a:ext cx="13681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</a:t>
            </a:r>
            <a:r>
              <a:rPr lang="en-US" altLang="zh-TW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軸轉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DEEB959-F4F2-467E-9EEF-5253C21E4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98" y="2058479"/>
            <a:ext cx="3019406" cy="312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19ED845-C5D9-4CA8-B591-CC97D4589706}"/>
              </a:ext>
            </a:extLst>
          </p:cNvPr>
          <p:cNvCxnSpPr>
            <a:cxnSpLocks/>
          </p:cNvCxnSpPr>
          <p:nvPr/>
        </p:nvCxnSpPr>
        <p:spPr>
          <a:xfrm>
            <a:off x="9013371" y="3517642"/>
            <a:ext cx="55984" cy="1045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2274ABC-944B-41A3-9E0E-2454D063C349}"/>
              </a:ext>
            </a:extLst>
          </p:cNvPr>
          <p:cNvSpPr/>
          <p:nvPr/>
        </p:nvSpPr>
        <p:spPr>
          <a:xfrm>
            <a:off x="8220236" y="1902289"/>
            <a:ext cx="136815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F712FD1-B527-48A5-B969-1E21FD047B66}"/>
              </a:ext>
            </a:extLst>
          </p:cNvPr>
          <p:cNvSpPr/>
          <p:nvPr/>
        </p:nvSpPr>
        <p:spPr>
          <a:xfrm>
            <a:off x="8438725" y="5236097"/>
            <a:ext cx="13681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</a:t>
            </a:r>
            <a:r>
              <a:rPr lang="en-US" altLang="zh-TW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軸轉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259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A4313-C241-4A87-B101-DFBF9E3D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UV</a:t>
            </a:r>
            <a:r>
              <a:rPr lang="zh-TW" altLang="en-US" sz="4400" dirty="0"/>
              <a:t>貼圖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258166-2E24-42B2-9553-F434C8A36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81" t="15350" r="1569" b="27950"/>
          <a:stretch/>
        </p:blipFill>
        <p:spPr>
          <a:xfrm>
            <a:off x="191344" y="1700808"/>
            <a:ext cx="4114845" cy="4629201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FDB9AD5-9260-4289-8974-51FE2F798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03" t="24801" r="2751" b="14301"/>
          <a:stretch/>
        </p:blipFill>
        <p:spPr>
          <a:xfrm>
            <a:off x="5159896" y="1700808"/>
            <a:ext cx="5056857" cy="322305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F150B93-6960-4D9F-9A19-379E1DAF330F}"/>
              </a:ext>
            </a:extLst>
          </p:cNvPr>
          <p:cNvSpPr/>
          <p:nvPr/>
        </p:nvSpPr>
        <p:spPr>
          <a:xfrm>
            <a:off x="5159896" y="5661248"/>
            <a:ext cx="498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https://www.youtube.com/watch?v=Yx2JNbv8Kpg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466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77210-B4D6-4F23-A676-E0BF9795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360</a:t>
            </a:r>
            <a:r>
              <a:rPr lang="zh-TW" altLang="en-US" sz="4000" dirty="0"/>
              <a:t>環景照片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15B39B-57B0-4B02-8796-968C5D118A4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3" r="24050" b="6770"/>
          <a:stretch/>
        </p:blipFill>
        <p:spPr bwMode="auto">
          <a:xfrm>
            <a:off x="839416" y="2550004"/>
            <a:ext cx="2448272" cy="2808312"/>
          </a:xfrm>
          <a:prstGeom prst="rect">
            <a:avLst/>
          </a:prstGeom>
          <a:ln w="635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20BC9E1-4352-4F3F-B8B6-AECC961B401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616834"/>
            <a:ext cx="4176464" cy="225232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F3BCF6-63ED-480F-BC3D-78A7DC614FA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9" t="9981" r="13357" b="45161"/>
          <a:stretch/>
        </p:blipFill>
        <p:spPr bwMode="auto">
          <a:xfrm>
            <a:off x="8301061" y="2626360"/>
            <a:ext cx="2691483" cy="2252324"/>
          </a:xfrm>
          <a:prstGeom prst="rect">
            <a:avLst/>
          </a:prstGeom>
          <a:ln w="635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5AA243-1FA9-4A6A-AB28-0D27630FD827}"/>
              </a:ext>
            </a:extLst>
          </p:cNvPr>
          <p:cNvSpPr/>
          <p:nvPr/>
        </p:nvSpPr>
        <p:spPr>
          <a:xfrm>
            <a:off x="760366" y="5517232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顆魚眼鏡頭就可以</a:t>
            </a:r>
            <a:r>
              <a:rPr lang="zh-TW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拼接出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360</a:t>
            </a:r>
            <a:r>
              <a:rPr lang="zh-TW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度的環境照片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751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20072-0E4A-412D-A8C8-8E9BC1F9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918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新增方塊的數學思考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76666F-0D5E-48DB-B4AE-5ADA9CEA1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65" t="38450" r="17517" b="35300"/>
          <a:stretch/>
        </p:blipFill>
        <p:spPr>
          <a:xfrm>
            <a:off x="274158" y="2847361"/>
            <a:ext cx="3024336" cy="252028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1FAED3-2D1C-4E15-A5D9-6573E43FB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5" y="2847361"/>
            <a:ext cx="3744416" cy="250359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AB88D-86E5-4992-A7B8-DA64571BD33B}"/>
              </a:ext>
            </a:extLst>
          </p:cNvPr>
          <p:cNvSpPr/>
          <p:nvPr/>
        </p:nvSpPr>
        <p:spPr>
          <a:xfrm>
            <a:off x="6017165" y="2847361"/>
            <a:ext cx="1518996" cy="25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F633A4-2342-49BF-9AD8-D0360C557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8" t="29000" r="39369" b="61550"/>
          <a:stretch/>
        </p:blipFill>
        <p:spPr>
          <a:xfrm>
            <a:off x="119336" y="2048777"/>
            <a:ext cx="5112568" cy="6480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C0184B-3589-4DB2-A8B4-4CB74A529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56" t="9189" r="68360" b="59101"/>
          <a:stretch/>
        </p:blipFill>
        <p:spPr>
          <a:xfrm>
            <a:off x="7968208" y="2824336"/>
            <a:ext cx="3096344" cy="246734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488CA21-0993-48F3-BB1F-8B0ADFEB1504}"/>
              </a:ext>
            </a:extLst>
          </p:cNvPr>
          <p:cNvCxnSpPr>
            <a:cxnSpLocks/>
          </p:cNvCxnSpPr>
          <p:nvPr/>
        </p:nvCxnSpPr>
        <p:spPr>
          <a:xfrm flipH="1">
            <a:off x="8832304" y="4869160"/>
            <a:ext cx="896686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BCE3DE2C-E8A2-4661-A722-845676664B65}"/>
              </a:ext>
            </a:extLst>
          </p:cNvPr>
          <p:cNvSpPr txBox="1">
            <a:spLocks/>
          </p:cNvSpPr>
          <p:nvPr/>
        </p:nvSpPr>
        <p:spPr>
          <a:xfrm>
            <a:off x="7852048" y="1836679"/>
            <a:ext cx="3328664" cy="893763"/>
          </a:xfrm>
          <a:prstGeom prst="rect">
            <a:avLst/>
          </a:prstGeom>
        </p:spPr>
        <p:txBody>
          <a:bodyPr anchor="b" anchorCtr="0">
            <a:normAutofit fontScale="70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當方塊邊長為</a:t>
            </a:r>
            <a:r>
              <a:rPr lang="en-US" altLang="zh-TW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時</a:t>
            </a:r>
            <a:endParaRPr lang="en-US" altLang="zh-TW" sz="32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如果想在右方新增方塊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A006D35-2066-4A49-92C8-814A7749326A}"/>
              </a:ext>
            </a:extLst>
          </p:cNvPr>
          <p:cNvSpPr/>
          <p:nvPr/>
        </p:nvSpPr>
        <p:spPr>
          <a:xfrm>
            <a:off x="9445116" y="3645024"/>
            <a:ext cx="1147969" cy="1291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E559A73C-6E70-4F02-AC94-6A5D2E93ABE5}"/>
              </a:ext>
            </a:extLst>
          </p:cNvPr>
          <p:cNvSpPr txBox="1">
            <a:spLocks/>
          </p:cNvSpPr>
          <p:nvPr/>
        </p:nvSpPr>
        <p:spPr>
          <a:xfrm>
            <a:off x="4943872" y="5519744"/>
            <a:ext cx="7095930" cy="893763"/>
          </a:xfrm>
          <a:prstGeom prst="rect">
            <a:avLst/>
          </a:prstGeom>
        </p:spPr>
        <p:txBody>
          <a:bodyPr anchor="b" anchorCtr="0">
            <a:normAutofit fontScale="85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32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新方塊位置 </a:t>
            </a:r>
            <a:r>
              <a:rPr lang="en-US" altLang="zh-TW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 </a:t>
            </a:r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原方塊位置 </a:t>
            </a:r>
            <a:r>
              <a:rPr lang="en-US" altLang="zh-TW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+ </a:t>
            </a:r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右面法線向量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5C7BE72-430B-45EB-AEBF-E3D7AF0AE5E7}"/>
              </a:ext>
            </a:extLst>
          </p:cNvPr>
          <p:cNvSpPr txBox="1">
            <a:spLocks/>
          </p:cNvSpPr>
          <p:nvPr/>
        </p:nvSpPr>
        <p:spPr>
          <a:xfrm>
            <a:off x="4943872" y="4385615"/>
            <a:ext cx="3328664" cy="8937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法線向量</a:t>
            </a:r>
          </a:p>
        </p:txBody>
      </p:sp>
    </p:spTree>
    <p:extLst>
      <p:ext uri="{BB962C8B-B14F-4D97-AF65-F5344CB8AC3E}">
        <p14:creationId xmlns:p14="http://schemas.microsoft.com/office/powerpoint/2010/main" val="405537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07208-E194-4C85-9BAA-3728D463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8864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非主流的</a:t>
            </a:r>
            <a:r>
              <a:rPr lang="en-US" altLang="zh-TW" sz="4400" dirty="0"/>
              <a:t>3D</a:t>
            </a:r>
            <a:r>
              <a:rPr lang="zh-TW" altLang="en-US" sz="4400" dirty="0"/>
              <a:t>開發環境</a:t>
            </a:r>
            <a:r>
              <a:rPr lang="en-US" altLang="zh-TW" sz="4400" dirty="0"/>
              <a:t> 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58A031-7572-4C65-9726-468489D48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58" t="19417" r="13382" b="29000"/>
          <a:stretch/>
        </p:blipFill>
        <p:spPr>
          <a:xfrm>
            <a:off x="427477" y="1556792"/>
            <a:ext cx="2932220" cy="306490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58E483D-9D48-46BE-99F4-882390503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9" t="12201" r="30510" b="39500"/>
          <a:stretch/>
        </p:blipFill>
        <p:spPr>
          <a:xfrm>
            <a:off x="3964517" y="1965211"/>
            <a:ext cx="4090367" cy="280831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C5E914-5000-4BA5-BDB7-B6176F67D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8" t="40550" r="58860" b="19417"/>
          <a:stretch/>
        </p:blipFill>
        <p:spPr>
          <a:xfrm>
            <a:off x="8790653" y="2420888"/>
            <a:ext cx="2592288" cy="27454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7AFB723-095E-475A-BC12-49E09AB57817}"/>
              </a:ext>
            </a:extLst>
          </p:cNvPr>
          <p:cNvSpPr txBox="1">
            <a:spLocks/>
          </p:cNvSpPr>
          <p:nvPr/>
        </p:nvSpPr>
        <p:spPr>
          <a:xfrm>
            <a:off x="427477" y="4773523"/>
            <a:ext cx="2952328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C++3D</a:t>
            </a:r>
            <a:r>
              <a:rPr lang="zh-TW" altLang="en-US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引擎</a:t>
            </a:r>
            <a:endParaRPr lang="en-US" altLang="zh-TW" sz="32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可用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 </a:t>
            </a:r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8BFD8963-D06E-470D-A86C-F4D6F9A2718A}"/>
              </a:ext>
            </a:extLst>
          </p:cNvPr>
          <p:cNvSpPr txBox="1">
            <a:spLocks/>
          </p:cNvSpPr>
          <p:nvPr/>
        </p:nvSpPr>
        <p:spPr>
          <a:xfrm>
            <a:off x="4152019" y="4943606"/>
            <a:ext cx="3600400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遊戲引擎</a:t>
            </a:r>
            <a:endParaRPr lang="en-US" altLang="zh-TW" sz="32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panda3d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基礎上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 </a:t>
            </a:r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9F99DAF-B8C4-4D6B-A63A-A09357ACF3B2}"/>
              </a:ext>
            </a:extLst>
          </p:cNvPr>
          <p:cNvSpPr txBox="1">
            <a:spLocks/>
          </p:cNvSpPr>
          <p:nvPr/>
        </p:nvSpPr>
        <p:spPr>
          <a:xfrm>
            <a:off x="8286597" y="5407094"/>
            <a:ext cx="3600400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  <a:r>
              <a:rPr lang="zh-TW" altLang="en-US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學習模組</a:t>
            </a:r>
            <a:endParaRPr lang="en-US" altLang="zh-TW" sz="32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750007F-6DD5-41CA-8083-305B26EBCB90}"/>
              </a:ext>
            </a:extLst>
          </p:cNvPr>
          <p:cNvSpPr/>
          <p:nvPr/>
        </p:nvSpPr>
        <p:spPr>
          <a:xfrm>
            <a:off x="3215680" y="2916824"/>
            <a:ext cx="936339" cy="2880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52AB3A8-18A5-4E9E-A578-31411A7EF47D}"/>
              </a:ext>
            </a:extLst>
          </p:cNvPr>
          <p:cNvSpPr/>
          <p:nvPr/>
        </p:nvSpPr>
        <p:spPr>
          <a:xfrm>
            <a:off x="7954599" y="3933056"/>
            <a:ext cx="936339" cy="2880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D6E0DDE1-FBEE-4396-9BB0-C0892AF6209C}"/>
              </a:ext>
            </a:extLst>
          </p:cNvPr>
          <p:cNvSpPr txBox="1">
            <a:spLocks/>
          </p:cNvSpPr>
          <p:nvPr/>
        </p:nvSpPr>
        <p:spPr>
          <a:xfrm>
            <a:off x="8277651" y="5870694"/>
            <a:ext cx="3600400" cy="558004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適合教育使用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06F827-C711-4395-90D0-977180378ABA}"/>
              </a:ext>
            </a:extLst>
          </p:cNvPr>
          <p:cNvSpPr/>
          <p:nvPr/>
        </p:nvSpPr>
        <p:spPr>
          <a:xfrm>
            <a:off x="3540854" y="6060594"/>
            <a:ext cx="4881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5"/>
              </a:rPr>
              <a:t>https://www.youtube.com/watch?v=j71j88oCTNo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570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94DBC-7CAE-4220-8F5F-FB1CF8BA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/>
              <a:t>輔助功能     座標與攝影機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0B31A8-4097-4FF3-8805-70DAB5C7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4851" r="77169" b="40550"/>
          <a:stretch/>
        </p:blipFill>
        <p:spPr>
          <a:xfrm>
            <a:off x="4599931" y="1741419"/>
            <a:ext cx="2182268" cy="333758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28FF79D5-0D78-4FEF-B88E-5E4C75940A15}"/>
              </a:ext>
            </a:extLst>
          </p:cNvPr>
          <p:cNvSpPr txBox="1">
            <a:spLocks/>
          </p:cNvSpPr>
          <p:nvPr/>
        </p:nvSpPr>
        <p:spPr>
          <a:xfrm>
            <a:off x="9048328" y="2917845"/>
            <a:ext cx="2357616" cy="552690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滾輪上下</a:t>
            </a:r>
            <a:r>
              <a:rPr lang="zh-TW" altLang="en-US" sz="24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縮放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B35EC7-354F-4DD5-9009-1C5D4386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75" y="2543407"/>
            <a:ext cx="2582416" cy="258241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94C870A-72D3-41BD-BA5C-8988F5592E69}"/>
              </a:ext>
            </a:extLst>
          </p:cNvPr>
          <p:cNvCxnSpPr>
            <a:cxnSpLocks/>
          </p:cNvCxnSpPr>
          <p:nvPr/>
        </p:nvCxnSpPr>
        <p:spPr>
          <a:xfrm>
            <a:off x="7853683" y="3984243"/>
            <a:ext cx="1194645" cy="43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1C575E9-B346-4BD0-AA61-1445FF60F8FF}"/>
              </a:ext>
            </a:extLst>
          </p:cNvPr>
          <p:cNvCxnSpPr>
            <a:cxnSpLocks/>
          </p:cNvCxnSpPr>
          <p:nvPr/>
        </p:nvCxnSpPr>
        <p:spPr>
          <a:xfrm flipV="1">
            <a:off x="7853683" y="3218260"/>
            <a:ext cx="1291208" cy="63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2C21FFB-C810-4192-A870-1A2156D2D5DD}"/>
              </a:ext>
            </a:extLst>
          </p:cNvPr>
          <p:cNvCxnSpPr>
            <a:cxnSpLocks/>
          </p:cNvCxnSpPr>
          <p:nvPr/>
        </p:nvCxnSpPr>
        <p:spPr>
          <a:xfrm flipV="1">
            <a:off x="8017844" y="1975686"/>
            <a:ext cx="1030484" cy="1607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標題 1">
            <a:extLst>
              <a:ext uri="{FF2B5EF4-FFF2-40B4-BE49-F238E27FC236}">
                <a16:creationId xmlns:a16="http://schemas.microsoft.com/office/drawing/2014/main" id="{DB8AAF13-0675-4493-A5B4-9A2E7CEBB385}"/>
              </a:ext>
            </a:extLst>
          </p:cNvPr>
          <p:cNvSpPr txBox="1">
            <a:spLocks/>
          </p:cNvSpPr>
          <p:nvPr/>
        </p:nvSpPr>
        <p:spPr>
          <a:xfrm>
            <a:off x="9037567" y="4103014"/>
            <a:ext cx="2357616" cy="552690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滾輪按住</a:t>
            </a:r>
            <a:r>
              <a:rPr lang="zh-TW" altLang="en-US" sz="2400" kern="0" dirty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平移</a:t>
            </a: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E25C2FA7-AF64-4D8F-80E2-CA3C169A7697}"/>
              </a:ext>
            </a:extLst>
          </p:cNvPr>
          <p:cNvSpPr txBox="1">
            <a:spLocks/>
          </p:cNvSpPr>
          <p:nvPr/>
        </p:nvSpPr>
        <p:spPr>
          <a:xfrm>
            <a:off x="8922960" y="1705219"/>
            <a:ext cx="2357616" cy="552690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右鍵按住</a:t>
            </a:r>
            <a:r>
              <a:rPr lang="zh-TW" altLang="en-US" sz="24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旋轉</a:t>
            </a: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16B0F645-7DA3-4B70-BF98-F72DED7B6F47}"/>
              </a:ext>
            </a:extLst>
          </p:cNvPr>
          <p:cNvSpPr txBox="1">
            <a:spLocks/>
          </p:cNvSpPr>
          <p:nvPr/>
        </p:nvSpPr>
        <p:spPr>
          <a:xfrm>
            <a:off x="4557323" y="4379359"/>
            <a:ext cx="2357616" cy="552690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攝影機</a:t>
            </a:r>
            <a:endParaRPr lang="en-US" altLang="zh-TW" sz="2800" kern="0" dirty="0">
              <a:solidFill>
                <a:srgbClr val="FFFF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8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8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視角</a:t>
            </a:r>
            <a:r>
              <a:rPr lang="en-US" altLang="zh-TW" sz="28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800" kern="0" dirty="0">
              <a:solidFill>
                <a:srgbClr val="FFFF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A681A50-4913-417F-B425-9C1A2BDB34D9}"/>
              </a:ext>
            </a:extLst>
          </p:cNvPr>
          <p:cNvCxnSpPr>
            <a:cxnSpLocks/>
          </p:cNvCxnSpPr>
          <p:nvPr/>
        </p:nvCxnSpPr>
        <p:spPr>
          <a:xfrm>
            <a:off x="4079776" y="1484784"/>
            <a:ext cx="0" cy="388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457D4F59-D52C-40E3-8E5A-AA3066267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4850" r="77027" b="40212"/>
          <a:stretch/>
        </p:blipFill>
        <p:spPr>
          <a:xfrm>
            <a:off x="1270574" y="1700807"/>
            <a:ext cx="2194217" cy="33530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標題 1">
            <a:extLst>
              <a:ext uri="{FF2B5EF4-FFF2-40B4-BE49-F238E27FC236}">
                <a16:creationId xmlns:a16="http://schemas.microsoft.com/office/drawing/2014/main" id="{A6E3EBF1-EF25-4DEF-B19B-6906BE50C5A7}"/>
              </a:ext>
            </a:extLst>
          </p:cNvPr>
          <p:cNvSpPr txBox="1">
            <a:spLocks/>
          </p:cNvSpPr>
          <p:nvPr/>
        </p:nvSpPr>
        <p:spPr>
          <a:xfrm>
            <a:off x="1002774" y="4240022"/>
            <a:ext cx="2729815" cy="813792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0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Ctrl</a:t>
            </a:r>
            <a:r>
              <a:rPr lang="zh-TW" altLang="en-US" sz="20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鍵</a:t>
            </a:r>
            <a:endParaRPr lang="en-US" altLang="zh-TW" sz="2000" kern="0" dirty="0">
              <a:solidFill>
                <a:srgbClr val="FFFF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切換顯示 座標</a:t>
            </a:r>
          </a:p>
        </p:txBody>
      </p:sp>
    </p:spTree>
    <p:extLst>
      <p:ext uri="{BB962C8B-B14F-4D97-AF65-F5344CB8AC3E}">
        <p14:creationId xmlns:p14="http://schemas.microsoft.com/office/powerpoint/2010/main" val="144467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E25D3-1075-4B79-9BDE-FC13CD2B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34" y="6522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不同的座標系統</a:t>
            </a:r>
          </a:p>
        </p:txBody>
      </p:sp>
      <p:pic>
        <p:nvPicPr>
          <p:cNvPr id="2050" name="Picture 2" descr="This is an image of the coordinate system">
            <a:extLst>
              <a:ext uri="{FF2B5EF4-FFF2-40B4-BE49-F238E27FC236}">
                <a16:creationId xmlns:a16="http://schemas.microsoft.com/office/drawing/2014/main" id="{C276C20E-90AC-425F-B163-5073D066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1" y="1879779"/>
            <a:ext cx="3456384" cy="223741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ender 3D: Noob to Pro/Understanding Coordinates - Wikibooks, open books  for an open world">
            <a:extLst>
              <a:ext uri="{FF2B5EF4-FFF2-40B4-BE49-F238E27FC236}">
                <a16:creationId xmlns:a16="http://schemas.microsoft.com/office/drawing/2014/main" id="{FAA45982-78D8-45CA-84EC-7587B4E4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1" y="4317310"/>
            <a:ext cx="1905000" cy="218122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4761B8C-45BC-4D13-B0A5-1D1DFA49E068}"/>
              </a:ext>
            </a:extLst>
          </p:cNvPr>
          <p:cNvSpPr txBox="1">
            <a:spLocks/>
          </p:cNvSpPr>
          <p:nvPr/>
        </p:nvSpPr>
        <p:spPr>
          <a:xfrm>
            <a:off x="1919536" y="5433494"/>
            <a:ext cx="2736304" cy="122333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blender</a:t>
            </a:r>
            <a:endParaRPr lang="zh-TW" altLang="en-US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054" name="Picture 6" descr="What are the coordinates?. How to transform between the various… | by  Christoph Krautz | comerge | Medium">
            <a:extLst>
              <a:ext uri="{FF2B5EF4-FFF2-40B4-BE49-F238E27FC236}">
                <a16:creationId xmlns:a16="http://schemas.microsoft.com/office/drawing/2014/main" id="{FFFB4F1E-386E-4082-A228-65FD20C0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1844824"/>
            <a:ext cx="6673652" cy="476610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0F04C7A-0090-454A-8766-4390D1A2DAD6}"/>
              </a:ext>
            </a:extLst>
          </p:cNvPr>
          <p:cNvSpPr txBox="1">
            <a:spLocks/>
          </p:cNvSpPr>
          <p:nvPr/>
        </p:nvSpPr>
        <p:spPr>
          <a:xfrm>
            <a:off x="1407108" y="3429000"/>
            <a:ext cx="3907085" cy="122333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kern="0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ursina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</a:p>
          <a:p>
            <a:pPr algn="ctr"/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  <a:endParaRPr lang="zh-TW" altLang="en-US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88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17BF9-8824-49B8-ACA8-E03F0FAA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0B4260-2D44-4493-8D36-A7041D55D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12" t="12201" r="16926" b="59449"/>
          <a:stretch/>
        </p:blipFill>
        <p:spPr>
          <a:xfrm>
            <a:off x="2207568" y="2276872"/>
            <a:ext cx="2592288" cy="194421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E140280-2554-4905-BC05-D5F450F1D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14" t="40300" r="16724" b="31351"/>
          <a:stretch/>
        </p:blipFill>
        <p:spPr>
          <a:xfrm>
            <a:off x="4804014" y="2284367"/>
            <a:ext cx="259228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2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A24DC-9797-4B76-9B4E-13CF76A4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F3F67F-3492-4802-BFA6-49E5A9BE9AE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3" r="24050" b="6770"/>
          <a:stretch/>
        </p:blipFill>
        <p:spPr bwMode="auto">
          <a:xfrm>
            <a:off x="839416" y="2550004"/>
            <a:ext cx="2448272" cy="2808312"/>
          </a:xfrm>
          <a:prstGeom prst="rect">
            <a:avLst/>
          </a:prstGeom>
          <a:ln w="635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2ED97D-8A26-4487-BD11-653149480B9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616834"/>
            <a:ext cx="4176464" cy="225232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49D9EF-4BEA-437A-BC5C-E63E20396B6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9" t="9981" r="13357" b="45161"/>
          <a:stretch/>
        </p:blipFill>
        <p:spPr bwMode="auto">
          <a:xfrm>
            <a:off x="8301061" y="2626360"/>
            <a:ext cx="2691483" cy="2252324"/>
          </a:xfrm>
          <a:prstGeom prst="rect">
            <a:avLst/>
          </a:prstGeom>
          <a:ln w="635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835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A80B-D4EF-40FC-A68A-AF030712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62418A-3C3B-4C87-900F-6AD1857D8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153" t="16599" r="3648" b="38095"/>
          <a:stretch/>
        </p:blipFill>
        <p:spPr>
          <a:xfrm>
            <a:off x="2567608" y="2708920"/>
            <a:ext cx="2584581" cy="31070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6AC448F-D6A2-4B3D-9DDB-6A1761EB8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78" t="19048" r="3571" b="24354"/>
          <a:stretch/>
        </p:blipFill>
        <p:spPr>
          <a:xfrm>
            <a:off x="5807968" y="2420888"/>
            <a:ext cx="2225080" cy="33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4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2F3412-9EDE-4945-8678-B29254FE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62041C-EA1D-4CBA-B4F9-1A680A7A9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02" t="29115" r="3342" b="31021"/>
          <a:stretch/>
        </p:blipFill>
        <p:spPr>
          <a:xfrm>
            <a:off x="983432" y="2488434"/>
            <a:ext cx="3237723" cy="27338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A52F9D-58D2-420C-85EE-A926FC78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73" t="23171" r="3188" b="35918"/>
          <a:stretch/>
        </p:blipFill>
        <p:spPr>
          <a:xfrm>
            <a:off x="4295800" y="2462973"/>
            <a:ext cx="3237723" cy="27658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296D8D-9973-43DE-B949-4460397BE4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73" t="21355" r="3188" b="41230"/>
          <a:stretch/>
        </p:blipFill>
        <p:spPr>
          <a:xfrm>
            <a:off x="7547383" y="2462973"/>
            <a:ext cx="3531943" cy="27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77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43583B-C8D8-417A-8F73-B18FCAA2C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377</Words>
  <Application>Microsoft Office PowerPoint</Application>
  <PresentationFormat>寬螢幕</PresentationFormat>
  <Paragraphs>81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MS PGothic</vt:lpstr>
      <vt:lpstr>微軟正黑體</vt:lpstr>
      <vt:lpstr>微軟正黑體 Light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摘要</vt:lpstr>
      <vt:lpstr>3D 建模、程式與應用 </vt:lpstr>
      <vt:lpstr>非主流的3D開發環境 </vt:lpstr>
      <vt:lpstr>輔助功能     座標與攝影機</vt:lpstr>
      <vt:lpstr>不同的座標系統</vt:lpstr>
      <vt:lpstr>PowerPoint 簡報</vt:lpstr>
      <vt:lpstr>PowerPoint 簡報</vt:lpstr>
      <vt:lpstr>PowerPoint 簡報</vt:lpstr>
      <vt:lpstr>PowerPoint 簡報</vt:lpstr>
      <vt:lpstr>不同的3D座標系統</vt:lpstr>
      <vt:lpstr>透視與正交投影</vt:lpstr>
      <vt:lpstr>Let’s code 1</vt:lpstr>
      <vt:lpstr>RGB色彩模型</vt:lpstr>
      <vt:lpstr>HSV色彩空間</vt:lpstr>
      <vt:lpstr>PowerPoint 簡報</vt:lpstr>
      <vt:lpstr>PowerPoint 簡報</vt:lpstr>
      <vt:lpstr>Let’s code 2</vt:lpstr>
      <vt:lpstr>繞軸旋轉</vt:lpstr>
      <vt:lpstr>3軸縮放</vt:lpstr>
      <vt:lpstr>繞著軸旋轉</vt:lpstr>
      <vt:lpstr>UV貼圖</vt:lpstr>
      <vt:lpstr>360環景照片</vt:lpstr>
      <vt:lpstr>新增方塊的數學思考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2020-06-08T13:54:18Z</dcterms:created>
  <dcterms:modified xsi:type="dcterms:W3CDTF">2022-05-09T15:24:05Z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